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5" r:id="rId2"/>
    <p:sldId id="295" r:id="rId3"/>
    <p:sldId id="258" r:id="rId4"/>
    <p:sldId id="347" r:id="rId5"/>
    <p:sldId id="405" r:id="rId6"/>
    <p:sldId id="390" r:id="rId7"/>
    <p:sldId id="369" r:id="rId8"/>
    <p:sldId id="370" r:id="rId9"/>
    <p:sldId id="371" r:id="rId10"/>
    <p:sldId id="401" r:id="rId11"/>
    <p:sldId id="372" r:id="rId12"/>
    <p:sldId id="391" r:id="rId13"/>
    <p:sldId id="373" r:id="rId14"/>
    <p:sldId id="402" r:id="rId15"/>
    <p:sldId id="374" r:id="rId16"/>
    <p:sldId id="392" r:id="rId17"/>
    <p:sldId id="375" r:id="rId18"/>
    <p:sldId id="403" r:id="rId19"/>
    <p:sldId id="399" r:id="rId20"/>
    <p:sldId id="393" r:id="rId21"/>
    <p:sldId id="376" r:id="rId22"/>
    <p:sldId id="377" r:id="rId23"/>
    <p:sldId id="394" r:id="rId24"/>
    <p:sldId id="378" r:id="rId25"/>
    <p:sldId id="379" r:id="rId26"/>
    <p:sldId id="380" r:id="rId27"/>
    <p:sldId id="382" r:id="rId28"/>
    <p:sldId id="395" r:id="rId29"/>
    <p:sldId id="381" r:id="rId30"/>
    <p:sldId id="383" r:id="rId31"/>
    <p:sldId id="404" r:id="rId32"/>
    <p:sldId id="385" r:id="rId33"/>
    <p:sldId id="408" r:id="rId34"/>
    <p:sldId id="406" r:id="rId35"/>
    <p:sldId id="396" r:id="rId36"/>
    <p:sldId id="384" r:id="rId37"/>
    <p:sldId id="386" r:id="rId38"/>
    <p:sldId id="397" r:id="rId39"/>
    <p:sldId id="388" r:id="rId40"/>
    <p:sldId id="398" r:id="rId41"/>
    <p:sldId id="389" r:id="rId42"/>
    <p:sldId id="26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18E"/>
    <a:srgbClr val="87EDFE"/>
    <a:srgbClr val="FF0000"/>
    <a:srgbClr val="FFC000"/>
    <a:srgbClr val="20BBFF"/>
    <a:srgbClr val="7030A0"/>
    <a:srgbClr val="7F7F7F"/>
    <a:srgbClr val="92D050"/>
    <a:srgbClr val="FFFFFF"/>
    <a:srgbClr val="D6DC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86" d="100"/>
          <a:sy n="86" d="100"/>
        </p:scale>
        <p:origin x="9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63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85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29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1">
            <a:extLst>
              <a:ext uri="{FF2B5EF4-FFF2-40B4-BE49-F238E27FC236}">
                <a16:creationId xmlns:a16="http://schemas.microsoft.com/office/drawing/2014/main" id="{17D3AE0D-98D0-9158-6F7A-1FE66B475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439210"/>
              </p:ext>
            </p:extLst>
          </p:nvPr>
        </p:nvGraphicFramePr>
        <p:xfrm>
          <a:off x="0" y="0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1236342996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707896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677873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6612041"/>
                    </a:ext>
                  </a:extLst>
                </a:gridCol>
              </a:tblGrid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용도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졸업 작품 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v0.3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336"/>
                  </a:ext>
                </a:extLst>
              </a:tr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참고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XD_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2023-02-19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03176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전체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9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보호막이 있는 경우 보호막이 부서지는 파티클부터 생성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77439"/>
              </p:ext>
            </p:extLst>
          </p:nvPr>
        </p:nvGraphicFramePr>
        <p:xfrm>
          <a:off x="756959" y="3871422"/>
          <a:ext cx="10800000" cy="240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최대 이동속도가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F2/F3: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카메라 전환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4888919"/>
            <a:ext cx="4677406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80A4D-A8FD-6B01-3D18-E4D8EBFFF611}"/>
              </a:ext>
            </a:extLst>
          </p:cNvPr>
          <p:cNvSpPr txBox="1"/>
          <p:nvPr/>
        </p:nvSpPr>
        <p:spPr>
          <a:xfrm>
            <a:off x="388138" y="435495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5754508" y="4352417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4641505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2966863" y="85982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410829" y="3238093"/>
            <a:ext cx="1135992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6672482" y="5294191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7076744" y="4717847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97903"/>
              </p:ext>
            </p:extLst>
          </p:nvPr>
        </p:nvGraphicFramePr>
        <p:xfrm>
          <a:off x="3504955" y="3041842"/>
          <a:ext cx="495183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수류탄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87604" y="3255707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플레이어와 다르게 보라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노랑구역인 꼬리와 머리 부분의 부위내구도가 존재하나 손상도에 따른 효과가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67253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75264"/>
              </p:ext>
            </p:extLst>
          </p:nvPr>
        </p:nvGraphicFramePr>
        <p:xfrm>
          <a:off x="756959" y="2701632"/>
          <a:ext cx="1080000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b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공격형을 제외한 기체는 특수 능력 사용이 불가능 하다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플레이어 헬기보다 수치가 낮다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6174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225941" y="3255707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ABE67-29FB-5AC9-8631-FDF93E519760}"/>
              </a:ext>
            </a:extLst>
          </p:cNvPr>
          <p:cNvSpPr txBox="1"/>
          <p:nvPr/>
        </p:nvSpPr>
        <p:spPr>
          <a:xfrm>
            <a:off x="388138" y="3679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1F3844A-5331-DD76-C7AD-FA5945828A4E}"/>
              </a:ext>
            </a:extLst>
          </p:cNvPr>
          <p:cNvGrpSpPr/>
          <p:nvPr/>
        </p:nvGrpSpPr>
        <p:grpSpPr>
          <a:xfrm>
            <a:off x="2737723" y="855423"/>
            <a:ext cx="6838472" cy="1928086"/>
            <a:chOff x="2412061" y="1035423"/>
            <a:chExt cx="7158066" cy="231386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412061" y="1039724"/>
              <a:ext cx="1137652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549713" y="1575423"/>
              <a:ext cx="1086632" cy="4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383108" y="1961562"/>
              <a:ext cx="1253237" cy="84772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8028B84-F131-F65C-E3F5-BD8FB4D6E263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5716345" y="2809284"/>
              <a:ext cx="139164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D613E09-FD68-C2B6-0A6A-DC981BC46CEA}"/>
                </a:ext>
              </a:extLst>
            </p:cNvPr>
            <p:cNvSpPr/>
            <p:nvPr/>
          </p:nvSpPr>
          <p:spPr>
            <a:xfrm>
              <a:off x="7107986" y="2269284"/>
              <a:ext cx="2462141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 애니메이션 출력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636345" y="2269284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636345" y="1035423"/>
              <a:ext cx="1137652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364275" y="2009144"/>
              <a:ext cx="1399856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549713" y="1253155"/>
              <a:ext cx="1086632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2776074"/>
            <a:ext cx="720227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전투시설은 시설 별 내구도가 존재하고 피격 시 내구도가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파괴 판정과 동시에 파괴 애니메이션이 출력된다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B1F448-F9AD-607D-6E01-AC9C52B8C1FC}"/>
              </a:ext>
            </a:extLst>
          </p:cNvPr>
          <p:cNvGrpSpPr/>
          <p:nvPr/>
        </p:nvGrpSpPr>
        <p:grpSpPr>
          <a:xfrm>
            <a:off x="2133403" y="4156855"/>
            <a:ext cx="1532012" cy="1928968"/>
            <a:chOff x="388138" y="854085"/>
            <a:chExt cx="1761082" cy="237181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30AC818-D3CB-A590-9783-E158521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138" y="854085"/>
              <a:ext cx="1761082" cy="237181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3C96B26-6469-D0BE-EB86-3EC0ABA05DBF}"/>
                </a:ext>
              </a:extLst>
            </p:cNvPr>
            <p:cNvSpPr/>
            <p:nvPr/>
          </p:nvSpPr>
          <p:spPr>
            <a:xfrm>
              <a:off x="388138" y="854085"/>
              <a:ext cx="1761082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D03990-0594-7583-75BC-72514C19780F}"/>
              </a:ext>
            </a:extLst>
          </p:cNvPr>
          <p:cNvGrpSpPr/>
          <p:nvPr/>
        </p:nvGrpSpPr>
        <p:grpSpPr>
          <a:xfrm>
            <a:off x="6457646" y="4198677"/>
            <a:ext cx="2265524" cy="1887146"/>
            <a:chOff x="3858409" y="864683"/>
            <a:chExt cx="2542354" cy="237181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B1FFB1-316A-BFEC-EFD0-93187A29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409" y="864683"/>
              <a:ext cx="2542354" cy="236122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7A5087-D34E-48C6-C7DA-641B0DF703A3}"/>
                </a:ext>
              </a:extLst>
            </p:cNvPr>
            <p:cNvSpPr/>
            <p:nvPr/>
          </p:nvSpPr>
          <p:spPr>
            <a:xfrm>
              <a:off x="3869589" y="864683"/>
              <a:ext cx="2531173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410829" y="6320622"/>
            <a:ext cx="975410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BAA910-4DF8-7A7F-46D1-58F479576119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3665415" y="4740577"/>
            <a:ext cx="241241" cy="380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BEAD9F-1F5D-89A9-5E2A-7091BBEB2BEC}"/>
              </a:ext>
            </a:extLst>
          </p:cNvPr>
          <p:cNvSpPr txBox="1"/>
          <p:nvPr/>
        </p:nvSpPr>
        <p:spPr>
          <a:xfrm>
            <a:off x="3906656" y="4171612"/>
            <a:ext cx="138474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2.0M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3.0M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2.0M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CFECF10-A505-0509-0ED4-BC0450C52453}"/>
              </a:ext>
            </a:extLst>
          </p:cNvPr>
          <p:cNvCxnSpPr>
            <a:cxnSpLocks/>
            <a:stCxn id="33" idx="3"/>
            <a:endCxn id="47" idx="1"/>
          </p:cNvCxnSpPr>
          <p:nvPr/>
        </p:nvCxnSpPr>
        <p:spPr>
          <a:xfrm flipV="1">
            <a:off x="8723169" y="4775021"/>
            <a:ext cx="277960" cy="367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F0499-5AEE-48B3-E8FC-E9CC8EA67BF5}"/>
              </a:ext>
            </a:extLst>
          </p:cNvPr>
          <p:cNvSpPr txBox="1"/>
          <p:nvPr/>
        </p:nvSpPr>
        <p:spPr>
          <a:xfrm>
            <a:off x="9001129" y="4198677"/>
            <a:ext cx="1424467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4.0M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2.0M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4.0M</a:t>
            </a:r>
          </a:p>
        </p:txBody>
      </p: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B4381-6DBE-3C09-0331-EB7C2D95440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10014"/>
              </p:ext>
            </p:extLst>
          </p:nvPr>
        </p:nvGraphicFramePr>
        <p:xfrm>
          <a:off x="695999" y="4545447"/>
          <a:ext cx="10800001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대공포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150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당 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 폭발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 전투시설은 각각 기본 스테이터스가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 전투시설은 내구도가 따로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보호막을 갖고 있으며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보호막부터 소진된다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초당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발씩 발사하며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 모두 피격 시 데미지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을 받는다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움직이지 않는 고정형 육지 전투시설이다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고정형이고 플레이어를 공격하지 않는다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뒤에서 헬기로 지원오는 아군을 요격한다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내구도가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초 뒤 폭발한다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6.1. 1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황무지가 배경이다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</a:t>
            </a:r>
            <a:r>
              <a:rPr lang="ko-KR" altLang="en-US" sz="1600" b="1" spc="-15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오는 경우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맵 곳곳에 웅덩이가 존재하고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오지 않는 경우는 웅덩이가 존재 하지 않는다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봉우리가 많은 지형과 선인장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야자수 등의 지형지물들이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지역의 분위기를 내기 위해 곳곳에 사용하지 않는 건물들이 다수 배치되어 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975801"/>
            <a:ext cx="11552532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매복되어 있던 적 기체가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속도가 높은 헬기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매복되어있는 적과 전투 중에 거점지로 부터 플레이어를 향해 적 기체가 계속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무조건 방어형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조합과  스피드형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 등장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08CB3-3228-244A-EECB-3F817A05C420}"/>
              </a:ext>
            </a:extLst>
          </p:cNvPr>
          <p:cNvSpPr txBox="1"/>
          <p:nvPr/>
        </p:nvSpPr>
        <p:spPr>
          <a:xfrm>
            <a:off x="388138" y="24708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6.2. 1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황무지 지형 </a:t>
                </a:r>
                <a:b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적당한 높이의 봉우리가 여럿 존재</a:t>
                </a: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비가 내리는 경우 비로 인한 웅덩이가 존재</a:t>
                </a:r>
                <a:b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비쥬얼적으로만 보여준다</a:t>
                </a: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여러개의 오브젝트들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 존재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blipFill>
                <a:blip r:embed="rId3"/>
                <a:stretch>
                  <a:fillRect l="-816" t="-894" b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6.3. 1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D63DB9-BB18-C0C4-392F-C0EB8DDA3F48}"/>
              </a:ext>
            </a:extLst>
          </p:cNvPr>
          <p:cNvGrpSpPr/>
          <p:nvPr/>
        </p:nvGrpSpPr>
        <p:grpSpPr>
          <a:xfrm>
            <a:off x="369544" y="1041491"/>
            <a:ext cx="6105296" cy="4098931"/>
            <a:chOff x="776177" y="1839081"/>
            <a:chExt cx="6105296" cy="40989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0B982F-A238-1C1B-30FD-082EA924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177" y="1839081"/>
              <a:ext cx="6105296" cy="406234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8907190-4104-CE10-D01A-1AD179B67385}"/>
                </a:ext>
              </a:extLst>
            </p:cNvPr>
            <p:cNvSpPr/>
            <p:nvPr/>
          </p:nvSpPr>
          <p:spPr>
            <a:xfrm rot="20018767">
              <a:off x="1702385" y="1950269"/>
              <a:ext cx="1279010" cy="767838"/>
            </a:xfrm>
            <a:prstGeom prst="ellipse">
              <a:avLst/>
            </a:prstGeom>
            <a:solidFill>
              <a:srgbClr val="FF5050">
                <a:alpha val="15686"/>
              </a:srgbClr>
            </a:solidFill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631827B-A87D-46AB-A115-B5368D96DF9C}"/>
                </a:ext>
              </a:extLst>
            </p:cNvPr>
            <p:cNvSpPr/>
            <p:nvPr/>
          </p:nvSpPr>
          <p:spPr>
            <a:xfrm rot="18627461">
              <a:off x="5379156" y="4914587"/>
              <a:ext cx="1279011" cy="76783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15686"/>
              </a:schemeClr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리스폰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지역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F8BD4-5078-FB96-3431-71FCA1A1D57C}"/>
                </a:ext>
              </a:extLst>
            </p:cNvPr>
            <p:cNvSpPr txBox="1"/>
            <p:nvPr/>
          </p:nvSpPr>
          <p:spPr>
            <a:xfrm rot="19900838">
              <a:off x="1684397" y="2130330"/>
              <a:ext cx="1314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거점 지역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3567206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6.4. 2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48969-A495-6EAA-5C30-2689EDBEFA12}"/>
              </a:ext>
            </a:extLst>
          </p:cNvPr>
          <p:cNvSpPr txBox="1"/>
          <p:nvPr/>
        </p:nvSpPr>
        <p:spPr>
          <a:xfrm>
            <a:off x="388138" y="2795287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시가전의 형태로 높낮이가 다양한 형태의 폐건물들이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스테이지에서 비가 오는 경우 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비가 오는 형식으로 진행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반대로 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스테이지에서 비가 오지 않는 경우 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비가 오지 않는다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오는 경우 곳곳에 웅덩이가 존재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비쥬얼적으로만 구현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3164619"/>
            <a:ext cx="11552532" cy="294721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들어갈 수 있는 건물안에 벙커 혹은 대공포의 전투 시설이 있을 수 있다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벙커와 대공포로 총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시설이 배치되어 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동서남북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방향에 대해서 공격을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공격하는 방향은 처음 동으로 고정되며 이후 시간이 지나면 시계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반시계 방향을 정한 후 공격방향을 바꾼다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방향에 대해 나머지 방향은 공격하지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플레이어를 공격하지 않으나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아군의 후방지원의 진입을 위해 파괴해야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대공포를 파괴하지 않을 경우 후방 지원이 실패해 스토리가 진행되지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6.6. 2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폐건물이 많은 평지 지형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전투시설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벙커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대공포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D25C3F-5DF5-E187-BE84-01495811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4" y="1041491"/>
            <a:ext cx="6105296" cy="406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6">
            <a:extLst>
              <a:ext uri="{FF2B5EF4-FFF2-40B4-BE49-F238E27FC236}">
                <a16:creationId xmlns:a16="http://schemas.microsoft.com/office/drawing/2014/main" id="{1D94B82B-4624-21F1-28E4-582A5D881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62885"/>
              </p:ext>
            </p:extLst>
          </p:nvPr>
        </p:nvGraphicFramePr>
        <p:xfrm>
          <a:off x="388138" y="4594888"/>
          <a:ext cx="11118652" cy="178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UI_MiniMap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화면 작은 게임 지도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(-700, 100)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UI_ProcessBar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진행율 표시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반투명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UI_Dameged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현재 손상도 표시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(700, 100)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UI_MyStatus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플레이어 속성 표시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네온 효과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(700, 900)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09893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입력창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401AA3C-CDFB-F95D-2DA9-1737E74727FB}"/>
              </a:ext>
            </a:extLst>
          </p:cNvPr>
          <p:cNvGrpSpPr/>
          <p:nvPr/>
        </p:nvGrpSpPr>
        <p:grpSpPr>
          <a:xfrm>
            <a:off x="1717865" y="1365789"/>
            <a:ext cx="8878187" cy="4126421"/>
            <a:chOff x="1804410" y="549143"/>
            <a:chExt cx="8878187" cy="41264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AADE4B-DB65-86F7-B2CE-D13D1CA20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2182" y="858978"/>
              <a:ext cx="5947636" cy="381658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8334FB-96C6-9A4A-CE11-2E00E174BBB6}"/>
                </a:ext>
              </a:extLst>
            </p:cNvPr>
            <p:cNvSpPr/>
            <p:nvPr/>
          </p:nvSpPr>
          <p:spPr>
            <a:xfrm>
              <a:off x="3275859" y="3932808"/>
              <a:ext cx="1207363" cy="435006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E3BC99-AE94-8E81-B6E3-3018B095E11A}"/>
                </a:ext>
              </a:extLst>
            </p:cNvPr>
            <p:cNvSpPr/>
            <p:nvPr/>
          </p:nvSpPr>
          <p:spPr>
            <a:xfrm>
              <a:off x="7627397" y="3497802"/>
              <a:ext cx="815267" cy="435006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AFA48B-81DD-1D3D-AA99-50C5F26007AA}"/>
                </a:ext>
              </a:extLst>
            </p:cNvPr>
            <p:cNvSpPr/>
            <p:nvPr/>
          </p:nvSpPr>
          <p:spPr>
            <a:xfrm>
              <a:off x="5553277" y="1309451"/>
              <a:ext cx="1207363" cy="435006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DFF112-9324-B0AA-FE3A-97F89073E581}"/>
                </a:ext>
              </a:extLst>
            </p:cNvPr>
            <p:cNvSpPr/>
            <p:nvPr/>
          </p:nvSpPr>
          <p:spPr>
            <a:xfrm>
              <a:off x="5359448" y="2207435"/>
              <a:ext cx="1778198" cy="854818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871E4C-9FEC-B0C3-1E10-3366D4DF1BBB}"/>
                </a:ext>
              </a:extLst>
            </p:cNvPr>
            <p:cNvSpPr/>
            <p:nvPr/>
          </p:nvSpPr>
          <p:spPr>
            <a:xfrm>
              <a:off x="3122182" y="1022066"/>
              <a:ext cx="1361040" cy="854818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45A023-D676-9ABA-6A9A-9B9046AAC4A6}"/>
                </a:ext>
              </a:extLst>
            </p:cNvPr>
            <p:cNvSpPr/>
            <p:nvPr/>
          </p:nvSpPr>
          <p:spPr>
            <a:xfrm>
              <a:off x="7708780" y="1022066"/>
              <a:ext cx="1361040" cy="854818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BF6C59-7CE9-E567-2D4A-4B5667110589}"/>
                </a:ext>
              </a:extLst>
            </p:cNvPr>
            <p:cNvSpPr/>
            <p:nvPr/>
          </p:nvSpPr>
          <p:spPr>
            <a:xfrm>
              <a:off x="8442664" y="1883870"/>
              <a:ext cx="627156" cy="854818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B779815-1682-40B4-9101-CC9B6A268F93}"/>
                </a:ext>
              </a:extLst>
            </p:cNvPr>
            <p:cNvCxnSpPr>
              <a:cxnSpLocks/>
              <a:stCxn id="6" idx="1"/>
              <a:endCxn id="15" idx="3"/>
            </p:cNvCxnSpPr>
            <p:nvPr/>
          </p:nvCxnSpPr>
          <p:spPr>
            <a:xfrm flipH="1">
              <a:off x="2438085" y="4150311"/>
              <a:ext cx="8377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9E749A-102D-4F3C-6B78-1CC069091266}"/>
                </a:ext>
              </a:extLst>
            </p:cNvPr>
            <p:cNvSpPr/>
            <p:nvPr/>
          </p:nvSpPr>
          <p:spPr>
            <a:xfrm>
              <a:off x="2068453" y="4008269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0C04F1E-8E4F-9B0B-C340-9B8CD3DE35A3}"/>
                </a:ext>
              </a:extLst>
            </p:cNvPr>
            <p:cNvCxnSpPr>
              <a:cxnSpLocks/>
              <a:stCxn id="7" idx="3"/>
              <a:endCxn id="19" idx="1"/>
            </p:cNvCxnSpPr>
            <p:nvPr/>
          </p:nvCxnSpPr>
          <p:spPr>
            <a:xfrm>
              <a:off x="8442664" y="3715305"/>
              <a:ext cx="9416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588FFC-B91F-DF16-F318-46B4931B14C2}"/>
                </a:ext>
              </a:extLst>
            </p:cNvPr>
            <p:cNvSpPr/>
            <p:nvPr/>
          </p:nvSpPr>
          <p:spPr>
            <a:xfrm>
              <a:off x="9384283" y="3573263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BD32BE-CBBA-AB0B-C04C-1C5623A9A0D0}"/>
                </a:ext>
              </a:extLst>
            </p:cNvPr>
            <p:cNvCxnSpPr>
              <a:cxnSpLocks/>
              <a:stCxn id="13" idx="3"/>
              <a:endCxn id="26" idx="1"/>
            </p:cNvCxnSpPr>
            <p:nvPr/>
          </p:nvCxnSpPr>
          <p:spPr>
            <a:xfrm>
              <a:off x="9069820" y="2311279"/>
              <a:ext cx="1120200" cy="24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3E917C1-2816-6C56-5A9F-D2A60E3E89C9}"/>
                </a:ext>
              </a:extLst>
            </p:cNvPr>
            <p:cNvSpPr/>
            <p:nvPr/>
          </p:nvSpPr>
          <p:spPr>
            <a:xfrm>
              <a:off x="10190020" y="2171725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20250CA-7534-4700-1C27-671D9239090C}"/>
                </a:ext>
              </a:extLst>
            </p:cNvPr>
            <p:cNvCxnSpPr>
              <a:cxnSpLocks/>
              <a:stCxn id="12" idx="3"/>
              <a:endCxn id="28" idx="1"/>
            </p:cNvCxnSpPr>
            <p:nvPr/>
          </p:nvCxnSpPr>
          <p:spPr>
            <a:xfrm>
              <a:off x="9069820" y="1449475"/>
              <a:ext cx="1243145" cy="21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CE5DA1E-E5AD-B718-ABCB-99003C7DDE57}"/>
                </a:ext>
              </a:extLst>
            </p:cNvPr>
            <p:cNvSpPr/>
            <p:nvPr/>
          </p:nvSpPr>
          <p:spPr>
            <a:xfrm>
              <a:off x="10312965" y="1309587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E0FEB89-4D3F-2268-4700-B73BE6C2E0CB}"/>
                </a:ext>
              </a:extLst>
            </p:cNvPr>
            <p:cNvCxnSpPr>
              <a:cxnSpLocks/>
              <a:stCxn id="11" idx="1"/>
              <a:endCxn id="34" idx="3"/>
            </p:cNvCxnSpPr>
            <p:nvPr/>
          </p:nvCxnSpPr>
          <p:spPr>
            <a:xfrm flipH="1" flipV="1">
              <a:off x="2174042" y="1448006"/>
              <a:ext cx="948140" cy="14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6470AD-DFBD-39A1-112C-4577808C1250}"/>
                </a:ext>
              </a:extLst>
            </p:cNvPr>
            <p:cNvSpPr/>
            <p:nvPr/>
          </p:nvSpPr>
          <p:spPr>
            <a:xfrm>
              <a:off x="1804410" y="1305964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90EF425-1D25-6AD9-42C4-7CA7CB331B6C}"/>
                </a:ext>
              </a:extLst>
            </p:cNvPr>
            <p:cNvCxnSpPr>
              <a:cxnSpLocks/>
              <a:stCxn id="9" idx="1"/>
              <a:endCxn id="36" idx="3"/>
            </p:cNvCxnSpPr>
            <p:nvPr/>
          </p:nvCxnSpPr>
          <p:spPr>
            <a:xfrm flipH="1" flipV="1">
              <a:off x="2358858" y="2633560"/>
              <a:ext cx="3000590" cy="12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BA72B3-D1A4-284D-FE7C-76184A12F942}"/>
                </a:ext>
              </a:extLst>
            </p:cNvPr>
            <p:cNvSpPr/>
            <p:nvPr/>
          </p:nvSpPr>
          <p:spPr>
            <a:xfrm>
              <a:off x="1989226" y="2491518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AA3729-EA63-D3E0-0E14-2D4DF37E857B}"/>
                </a:ext>
              </a:extLst>
            </p:cNvPr>
            <p:cNvSpPr/>
            <p:nvPr/>
          </p:nvSpPr>
          <p:spPr>
            <a:xfrm>
              <a:off x="10128149" y="549143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D8653F85-3664-053B-31E5-76672197ABD5}"/>
                </a:ext>
              </a:extLst>
            </p:cNvPr>
            <p:cNvCxnSpPr>
              <a:cxnSpLocks/>
              <a:stCxn id="8" idx="0"/>
              <a:endCxn id="40" idx="1"/>
            </p:cNvCxnSpPr>
            <p:nvPr/>
          </p:nvCxnSpPr>
          <p:spPr>
            <a:xfrm rot="5400000" flipH="1" flipV="1">
              <a:off x="7833421" y="-985277"/>
              <a:ext cx="618266" cy="397119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85221"/>
              </p:ext>
            </p:extLst>
          </p:nvPr>
        </p:nvGraphicFramePr>
        <p:xfrm>
          <a:off x="536674" y="1186994"/>
          <a:ext cx="11118652" cy="32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m_MiniMap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 맵 이미지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 뷰포트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주변 적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(0, 150)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m_KillLog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킬 로그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446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8E3B6-DCC8-C8BC-A684-01CC716D93B1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0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6A74944-7CD5-4FB5-33D4-702BDBF0A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02290"/>
              </p:ext>
            </p:extLst>
          </p:nvPr>
        </p:nvGraphicFramePr>
        <p:xfrm>
          <a:off x="240438" y="800695"/>
          <a:ext cx="11779188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09">
                  <a:extLst>
                    <a:ext uri="{9D8B030D-6E8A-4147-A177-3AD203B41FA5}">
                      <a16:colId xmlns:a16="http://schemas.microsoft.com/office/drawing/2014/main" val="3797099462"/>
                    </a:ext>
                  </a:extLst>
                </a:gridCol>
                <a:gridCol w="2562095">
                  <a:extLst>
                    <a:ext uri="{9D8B030D-6E8A-4147-A177-3AD203B41FA5}">
                      <a16:colId xmlns:a16="http://schemas.microsoft.com/office/drawing/2014/main" val="877264070"/>
                    </a:ext>
                  </a:extLst>
                </a:gridCol>
                <a:gridCol w="642744">
                  <a:extLst>
                    <a:ext uri="{9D8B030D-6E8A-4147-A177-3AD203B41FA5}">
                      <a16:colId xmlns:a16="http://schemas.microsoft.com/office/drawing/2014/main" val="929257026"/>
                    </a:ext>
                  </a:extLst>
                </a:gridCol>
                <a:gridCol w="7696940">
                  <a:extLst>
                    <a:ext uri="{9D8B030D-6E8A-4147-A177-3AD203B41FA5}">
                      <a16:colId xmlns:a16="http://schemas.microsoft.com/office/drawing/2014/main" val="2989935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99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Male Soldier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https://assetstore.unity.com/packages/3d/characters/male-soldier-167498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0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Attack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https://assetstore.unity.com/packages/3d/vehicles/air/attack-helicopter-54226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44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Military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https://assetstore.unity.com/packages/3d/military-helicopter-55973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56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Helicopter MI-171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https://assetstore.unity.com/packages/3d/helicopter-mi-171-58114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80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https://assetstore.unity.com/packages/3d/props/exterior/concrete-bunker-01-23308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77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https://assetstore.unity.com/packages/3d/concrete-bunker-03-23429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53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3D Missile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https://assetstore.unity.com/packages/3d/vehicles/land/3d-missile-turret-99163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3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Launcher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https://assetstore.unity.com/packages/3d/props/industrial/low-poly-missile-launcher-211434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8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Simple Sci-Fi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https://assetstore.unity.com/packages/3d/environments/sci-fi/simple-sci-fi-turret-25015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3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buildings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https://assetstore.unity.com/packages/3d/environments/abandoned-buildings-62875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05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Village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https://assetstore.unity.com/packages/3d/environments/abandoned-village-pack-161219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73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https://assetstore.unity.com/packages/3d/vehicles/air/low-poly-missile-pack-153627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82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Missiles_Pack_02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https://assetstore.unity.com/packages/3d/props/weapons/missiles-pack-02-198731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42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7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9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9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8394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적을 처치하고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클리어되며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동일한 방식으로 클리어하면 승리한다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529428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시설 모두 파괴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619521" y="1880163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462753" y="828000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663190" y="2961786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663188" y="5767741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338BE-E1A8-634C-45C1-218CBE9A0685}"/>
              </a:ext>
            </a:extLst>
          </p:cNvPr>
          <p:cNvSpPr/>
          <p:nvPr/>
        </p:nvSpPr>
        <p:spPr>
          <a:xfrm>
            <a:off x="4531857" y="1327196"/>
            <a:ext cx="696311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4029783" y="3113388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선택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4227610" y="3983236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2" idx="0"/>
          </p:cNvCxnSpPr>
          <p:nvPr/>
        </p:nvCxnSpPr>
        <p:spPr>
          <a:xfrm flipH="1">
            <a:off x="1315593" y="1552989"/>
            <a:ext cx="1" cy="327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1315593" y="2554866"/>
            <a:ext cx="0" cy="406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81CBA0E-951C-83AC-EECD-DCBC82DF817C}"/>
              </a:ext>
            </a:extLst>
          </p:cNvPr>
          <p:cNvSpPr/>
          <p:nvPr/>
        </p:nvSpPr>
        <p:spPr>
          <a:xfrm>
            <a:off x="619521" y="3892413"/>
            <a:ext cx="1392144" cy="742068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계정인가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1315593" y="3636489"/>
            <a:ext cx="0" cy="255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64E78-735D-4B84-4DFB-50F63FFBBE5C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>
          <a:xfrm>
            <a:off x="2011665" y="4263447"/>
            <a:ext cx="162361" cy="5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665F6D-E235-3582-B525-2AF33756E1F4}"/>
              </a:ext>
            </a:extLst>
          </p:cNvPr>
          <p:cNvSpPr/>
          <p:nvPr/>
        </p:nvSpPr>
        <p:spPr>
          <a:xfrm>
            <a:off x="2174026" y="3926631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등록할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C85ADBA-0513-8EEA-1328-EA354E735C82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>
          <a:xfrm flipH="1">
            <a:off x="1315589" y="4634481"/>
            <a:ext cx="4" cy="25812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663188" y="4892608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B57051E-17EF-B76E-3EF2-BD717AA023EB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1552821" y="2676359"/>
            <a:ext cx="1732454" cy="8147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677C91-AAB7-7087-F4EC-44A6221C55B6}"/>
              </a:ext>
            </a:extLst>
          </p:cNvPr>
          <p:cNvCxnSpPr>
            <a:cxnSpLocks/>
            <a:stCxn id="51" idx="2"/>
            <a:endCxn id="6" idx="0"/>
          </p:cNvCxnSpPr>
          <p:nvPr/>
        </p:nvCxnSpPr>
        <p:spPr>
          <a:xfrm>
            <a:off x="1315589" y="5567311"/>
            <a:ext cx="2800" cy="200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3960052" y="2168150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03B7A91-F339-EE90-09B1-7B5AB8E575F5}"/>
              </a:ext>
            </a:extLst>
          </p:cNvPr>
          <p:cNvCxnSpPr>
            <a:cxnSpLocks/>
            <a:stCxn id="7" idx="2"/>
            <a:endCxn id="86" idx="0"/>
          </p:cNvCxnSpPr>
          <p:nvPr/>
        </p:nvCxnSpPr>
        <p:spPr>
          <a:xfrm rot="16200000" flipH="1">
            <a:off x="4802652" y="2079259"/>
            <a:ext cx="166251" cy="115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977DA55-D346-8037-520F-6214538D61DF}"/>
              </a:ext>
            </a:extLst>
          </p:cNvPr>
          <p:cNvCxnSpPr>
            <a:cxnSpLocks/>
            <a:stCxn id="86" idx="3"/>
            <a:endCxn id="108" idx="1"/>
          </p:cNvCxnSpPr>
          <p:nvPr/>
        </p:nvCxnSpPr>
        <p:spPr>
          <a:xfrm flipV="1">
            <a:off x="5823031" y="2545280"/>
            <a:ext cx="22545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4880013" y="2922412"/>
            <a:ext cx="11529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FB558A-9144-9161-62EC-0A62CC9FE171}"/>
              </a:ext>
            </a:extLst>
          </p:cNvPr>
          <p:cNvSpPr/>
          <p:nvPr/>
        </p:nvSpPr>
        <p:spPr>
          <a:xfrm>
            <a:off x="6376739" y="3113387"/>
            <a:ext cx="1516579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 인원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44B96145-5685-32A9-C1B7-FA322D749BF4}"/>
              </a:ext>
            </a:extLst>
          </p:cNvPr>
          <p:cNvSpPr/>
          <p:nvPr/>
        </p:nvSpPr>
        <p:spPr>
          <a:xfrm>
            <a:off x="6048486" y="2168149"/>
            <a:ext cx="2173086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시간이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분을 넘었는가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F9CEEB7-6DBF-4BE0-FE3A-EBA8C0A9634F}"/>
              </a:ext>
            </a:extLst>
          </p:cNvPr>
          <p:cNvCxnSpPr>
            <a:cxnSpLocks/>
            <a:stCxn id="108" idx="0"/>
            <a:endCxn id="7" idx="3"/>
          </p:cNvCxnSpPr>
          <p:nvPr/>
        </p:nvCxnSpPr>
        <p:spPr>
          <a:xfrm rot="16200000" flipV="1">
            <a:off x="5929799" y="962918"/>
            <a:ext cx="503601" cy="190686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060272-D111-AAC9-3862-50AA4BA6021D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7135029" y="2922411"/>
            <a:ext cx="0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513717D-BA0A-FCA9-3026-A33D6F424C4D}"/>
              </a:ext>
            </a:extLst>
          </p:cNvPr>
          <p:cNvCxnSpPr>
            <a:cxnSpLocks/>
            <a:stCxn id="104" idx="1"/>
            <a:endCxn id="8" idx="3"/>
          </p:cNvCxnSpPr>
          <p:nvPr/>
        </p:nvCxnSpPr>
        <p:spPr>
          <a:xfrm flipH="1">
            <a:off x="5730243" y="3450739"/>
            <a:ext cx="6464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80013" y="3788091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3809724" y="4844802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4880014" y="4657939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71AD51A-034D-8ED9-AECD-372E9AA9B435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>
            <a:off x="4880015" y="5599064"/>
            <a:ext cx="0" cy="1686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5532417" y="4320588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3960053" y="5767740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4434156-4DCF-D11C-6C65-CB9E571A7F2A}"/>
              </a:ext>
            </a:extLst>
          </p:cNvPr>
          <p:cNvSpPr/>
          <p:nvPr/>
        </p:nvSpPr>
        <p:spPr>
          <a:xfrm>
            <a:off x="8551078" y="1327195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진입 화면 전환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50E3C8-7749-B266-621B-F73356365342}"/>
              </a:ext>
            </a:extLst>
          </p:cNvPr>
          <p:cNvSpPr/>
          <p:nvPr/>
        </p:nvSpPr>
        <p:spPr>
          <a:xfrm>
            <a:off x="8728674" y="2199371"/>
            <a:ext cx="134526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88AC8AB-5DBF-DE55-3C12-362493E5DBA9}"/>
              </a:ext>
            </a:extLst>
          </p:cNvPr>
          <p:cNvCxnSpPr>
            <a:cxnSpLocks/>
            <a:stCxn id="157" idx="2"/>
            <a:endCxn id="160" idx="0"/>
          </p:cNvCxnSpPr>
          <p:nvPr/>
        </p:nvCxnSpPr>
        <p:spPr>
          <a:xfrm flipH="1">
            <a:off x="9401306" y="2001898"/>
            <a:ext cx="2" cy="197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6D6CAAF0-6A9C-E1B5-2BCF-2AD49401288D}"/>
              </a:ext>
            </a:extLst>
          </p:cNvPr>
          <p:cNvCxnSpPr>
            <a:cxnSpLocks/>
            <a:stCxn id="160" idx="2"/>
            <a:endCxn id="169" idx="0"/>
          </p:cNvCxnSpPr>
          <p:nvPr/>
        </p:nvCxnSpPr>
        <p:spPr>
          <a:xfrm>
            <a:off x="9401306" y="2874074"/>
            <a:ext cx="1" cy="176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AFBCC2E-3457-70D6-B35F-988787610ED8}"/>
              </a:ext>
            </a:extLst>
          </p:cNvPr>
          <p:cNvSpPr/>
          <p:nvPr/>
        </p:nvSpPr>
        <p:spPr>
          <a:xfrm>
            <a:off x="8481343" y="3996575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76" idx="0"/>
          </p:cNvCxnSpPr>
          <p:nvPr/>
        </p:nvCxnSpPr>
        <p:spPr>
          <a:xfrm flipH="1">
            <a:off x="9401305" y="3804701"/>
            <a:ext cx="2" cy="19187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7EC025FF-FD57-2E3D-50A7-DE45CEC7F050}"/>
              </a:ext>
            </a:extLst>
          </p:cNvPr>
          <p:cNvCxnSpPr>
            <a:cxnSpLocks/>
            <a:stCxn id="169" idx="3"/>
            <a:endCxn id="160" idx="3"/>
          </p:cNvCxnSpPr>
          <p:nvPr/>
        </p:nvCxnSpPr>
        <p:spPr>
          <a:xfrm flipH="1" flipV="1">
            <a:off x="10073937" y="2536723"/>
            <a:ext cx="397660" cy="890847"/>
          </a:xfrm>
          <a:prstGeom prst="bentConnector3">
            <a:avLst>
              <a:gd name="adj1" fmla="val -5748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0C602217-412D-9B31-AD77-F0F3A94B21FC}"/>
              </a:ext>
            </a:extLst>
          </p:cNvPr>
          <p:cNvCxnSpPr>
            <a:cxnSpLocks/>
            <a:stCxn id="176" idx="2"/>
            <a:endCxn id="189" idx="0"/>
          </p:cNvCxnSpPr>
          <p:nvPr/>
        </p:nvCxnSpPr>
        <p:spPr>
          <a:xfrm flipH="1">
            <a:off x="9401304" y="4671278"/>
            <a:ext cx="1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2D041EF9-E6B9-41C1-91BD-43428EDB1318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5400000" flipH="1" flipV="1">
            <a:off x="536175" y="2446762"/>
            <a:ext cx="4777896" cy="3213468"/>
          </a:xfrm>
          <a:prstGeom prst="bentConnector4">
            <a:avLst>
              <a:gd name="adj1" fmla="val -4785"/>
              <a:gd name="adj2" fmla="val 733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422ACECD-ABDE-9059-B792-A535EE8FFBED}"/>
              </a:ext>
            </a:extLst>
          </p:cNvPr>
          <p:cNvCxnSpPr>
            <a:cxnSpLocks/>
            <a:stCxn id="148" idx="2"/>
            <a:endCxn id="157" idx="1"/>
          </p:cNvCxnSpPr>
          <p:nvPr/>
        </p:nvCxnSpPr>
        <p:spPr>
          <a:xfrm rot="5400000" flipH="1" flipV="1">
            <a:off x="4326598" y="2217963"/>
            <a:ext cx="4777896" cy="3671063"/>
          </a:xfrm>
          <a:prstGeom prst="bentConnector4">
            <a:avLst>
              <a:gd name="adj1" fmla="val -4785"/>
              <a:gd name="adj2" fmla="val 92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7C5311DF-FFBF-A369-152C-5048465EFB1A}"/>
              </a:ext>
            </a:extLst>
          </p:cNvPr>
          <p:cNvSpPr txBox="1"/>
          <p:nvPr/>
        </p:nvSpPr>
        <p:spPr>
          <a:xfrm>
            <a:off x="855702" y="457732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4400073" y="280621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4422173" y="550328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277573F-03D0-BA0E-D171-B0FCC3712E55}"/>
              </a:ext>
            </a:extLst>
          </p:cNvPr>
          <p:cNvSpPr txBox="1"/>
          <p:nvPr/>
        </p:nvSpPr>
        <p:spPr>
          <a:xfrm>
            <a:off x="6706246" y="282355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3CCD95E-2321-C759-1ED3-F93997A93F9C}"/>
              </a:ext>
            </a:extLst>
          </p:cNvPr>
          <p:cNvSpPr txBox="1"/>
          <p:nvPr/>
        </p:nvSpPr>
        <p:spPr>
          <a:xfrm>
            <a:off x="1812006" y="395801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91B9DF-C066-07B7-D57A-E5D95309A0CD}"/>
              </a:ext>
            </a:extLst>
          </p:cNvPr>
          <p:cNvSpPr txBox="1"/>
          <p:nvPr/>
        </p:nvSpPr>
        <p:spPr>
          <a:xfrm>
            <a:off x="5624536" y="223625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00C10C1-6B9D-369C-EF86-CC0F516EF7A4}"/>
              </a:ext>
            </a:extLst>
          </p:cNvPr>
          <p:cNvSpPr txBox="1"/>
          <p:nvPr/>
        </p:nvSpPr>
        <p:spPr>
          <a:xfrm>
            <a:off x="6799485" y="194652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5762819" y="4955879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C5E5588-F95F-3871-D717-65B3B36D7511}"/>
              </a:ext>
            </a:extLst>
          </p:cNvPr>
          <p:cNvSpPr txBox="1"/>
          <p:nvPr/>
        </p:nvSpPr>
        <p:spPr>
          <a:xfrm>
            <a:off x="10227136" y="313771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장애물에 충돌하거나 적 헬기에게 피격된 경우 손상된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부위가 표시된다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파티클이 생성된다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b="1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몸체가 파괴되거나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파괴되면 조준점이 사라지고 꼬리가 파괴되면 이동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속도가 감소하고 기체가 좌우로 더 흔들린다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사망 상태가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31439" y="3397749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2141598" y="3534740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4658031" y="4810716"/>
            <a:ext cx="1458002" cy="71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2C707-5C9C-54EF-1375-46F52C85C642}"/>
              </a:ext>
            </a:extLst>
          </p:cNvPr>
          <p:cNvCxnSpPr>
            <a:cxnSpLocks/>
            <a:stCxn id="7" idx="3"/>
            <a:endCxn id="30" idx="0"/>
          </p:cNvCxnSpPr>
          <p:nvPr/>
        </p:nvCxnSpPr>
        <p:spPr>
          <a:xfrm flipH="1">
            <a:off x="1311472" y="4222719"/>
            <a:ext cx="1095358" cy="58799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511439" y="3937749"/>
            <a:ext cx="630159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031560" y="4825713"/>
            <a:ext cx="1148211" cy="700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696871" y="4810715"/>
            <a:ext cx="1229201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3363837" y="4813746"/>
            <a:ext cx="1229200" cy="712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991C40-1A28-DA0A-D071-BBCFAEFBB7D5}"/>
              </a:ext>
            </a:extLst>
          </p:cNvPr>
          <p:cNvCxnSpPr>
            <a:cxnSpLocks/>
            <a:stCxn id="7" idx="5"/>
            <a:endCxn id="31" idx="0"/>
          </p:cNvCxnSpPr>
          <p:nvPr/>
        </p:nvCxnSpPr>
        <p:spPr>
          <a:xfrm>
            <a:off x="3687480" y="4222719"/>
            <a:ext cx="290957" cy="5910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B4E0F90-66CC-B9AA-117C-4B8B9E0B2C1D}"/>
              </a:ext>
            </a:extLst>
          </p:cNvPr>
          <p:cNvCxnSpPr>
            <a:cxnSpLocks/>
            <a:stCxn id="7" idx="4"/>
            <a:endCxn id="29" idx="0"/>
          </p:cNvCxnSpPr>
          <p:nvPr/>
        </p:nvCxnSpPr>
        <p:spPr>
          <a:xfrm flipH="1">
            <a:off x="2605666" y="4340758"/>
            <a:ext cx="441489" cy="48495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61786" y="4118610"/>
            <a:ext cx="1525246" cy="69210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DCB0E3-78D9-6FD5-83FF-060606653BE4}"/>
              </a:ext>
            </a:extLst>
          </p:cNvPr>
          <p:cNvSpPr/>
          <p:nvPr/>
        </p:nvSpPr>
        <p:spPr>
          <a:xfrm>
            <a:off x="6558199" y="4810714"/>
            <a:ext cx="1080000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A2FDDE4-6D08-B7CB-D55E-CF7649B8A87C}"/>
              </a:ext>
            </a:extLst>
          </p:cNvPr>
          <p:cNvCxnSpPr>
            <a:cxnSpLocks/>
            <a:stCxn id="7" idx="6"/>
            <a:endCxn id="71" idx="0"/>
          </p:cNvCxnSpPr>
          <p:nvPr/>
        </p:nvCxnSpPr>
        <p:spPr>
          <a:xfrm>
            <a:off x="3952712" y="3937749"/>
            <a:ext cx="3145487" cy="87296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5877093" y="6053095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2458280" y="6144335"/>
            <a:ext cx="1811114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잔재 내구도 별 효과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6CA5C40-8F6F-4E5C-7DF5-0161507C1296}"/>
              </a:ext>
            </a:extLst>
          </p:cNvPr>
          <p:cNvCxnSpPr>
            <a:cxnSpLocks/>
            <a:stCxn id="30" idx="4"/>
            <a:endCxn id="85" idx="2"/>
          </p:cNvCxnSpPr>
          <p:nvPr/>
        </p:nvCxnSpPr>
        <p:spPr>
          <a:xfrm>
            <a:off x="1311472" y="5510778"/>
            <a:ext cx="1146808" cy="93643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18209F1-C3AA-D695-2D89-5C2AC1AE21B2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2605666" y="5525777"/>
            <a:ext cx="375331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968B9D8-F823-ABBB-88CA-B81394DC12FC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687480" y="5525777"/>
            <a:ext cx="290957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C13ECD1-C297-ACF8-8B1B-CF3F7E649BF4}"/>
              </a:ext>
            </a:extLst>
          </p:cNvPr>
          <p:cNvCxnSpPr>
            <a:cxnSpLocks/>
            <a:stCxn id="8" idx="4"/>
            <a:endCxn id="85" idx="6"/>
          </p:cNvCxnSpPr>
          <p:nvPr/>
        </p:nvCxnSpPr>
        <p:spPr>
          <a:xfrm flipH="1">
            <a:off x="4269394" y="5525777"/>
            <a:ext cx="1117638" cy="9214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7B70EBF-558F-27C4-416D-9B6F818C6D82}"/>
              </a:ext>
            </a:extLst>
          </p:cNvPr>
          <p:cNvCxnSpPr>
            <a:cxnSpLocks/>
            <a:stCxn id="31" idx="5"/>
            <a:endCxn id="78" idx="2"/>
          </p:cNvCxnSpPr>
          <p:nvPr/>
        </p:nvCxnSpPr>
        <p:spPr>
          <a:xfrm>
            <a:off x="4413025" y="5421502"/>
            <a:ext cx="1464068" cy="89327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9DCEBCBE-4EA5-8570-2F58-C1D6DC27F9F9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5902514" y="5421059"/>
            <a:ext cx="335752" cy="70868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C3E1D89-CA55-E313-4522-58286DE94EC9}"/>
              </a:ext>
            </a:extLst>
          </p:cNvPr>
          <p:cNvCxnSpPr>
            <a:cxnSpLocks/>
            <a:stCxn id="71" idx="4"/>
            <a:endCxn id="78" idx="7"/>
          </p:cNvCxnSpPr>
          <p:nvPr/>
        </p:nvCxnSpPr>
        <p:spPr>
          <a:xfrm flipH="1">
            <a:off x="6919372" y="5510777"/>
            <a:ext cx="178827" cy="618964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7926621" y="6053094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7098199" y="6314780"/>
            <a:ext cx="828422" cy="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168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조준점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6107</TotalTime>
  <Words>3753</Words>
  <Application>Microsoft Office PowerPoint</Application>
  <PresentationFormat>와이드스크린</PresentationFormat>
  <Paragraphs>861</Paragraphs>
  <Slides>42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나눔스퀘어 Bold</vt:lpstr>
      <vt:lpstr>맑은 고딕</vt:lpstr>
      <vt:lpstr>Abadi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65</cp:revision>
  <dcterms:created xsi:type="dcterms:W3CDTF">2021-02-14T00:18:03Z</dcterms:created>
  <dcterms:modified xsi:type="dcterms:W3CDTF">2023-02-20T10:59:16Z</dcterms:modified>
</cp:coreProperties>
</file>